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24"/>
  </p:notesMasterIdLst>
  <p:sldIdLst>
    <p:sldId id="259" r:id="rId5"/>
    <p:sldId id="258" r:id="rId6"/>
    <p:sldId id="260" r:id="rId7"/>
    <p:sldId id="261" r:id="rId8"/>
    <p:sldId id="257" r:id="rId9"/>
    <p:sldId id="262" r:id="rId10"/>
    <p:sldId id="263" r:id="rId11"/>
    <p:sldId id="271" r:id="rId12"/>
    <p:sldId id="264" r:id="rId13"/>
    <p:sldId id="272" r:id="rId14"/>
    <p:sldId id="273" r:id="rId15"/>
    <p:sldId id="270" r:id="rId16"/>
    <p:sldId id="265" r:id="rId17"/>
    <p:sldId id="266" r:id="rId18"/>
    <p:sldId id="267" r:id="rId19"/>
    <p:sldId id="274" r:id="rId20"/>
    <p:sldId id="276" r:id="rId21"/>
    <p:sldId id="268" r:id="rId22"/>
    <p:sldId id="269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24ED3-7495-EFF0-76AF-8B2DD079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1" y="2128306"/>
            <a:ext cx="4666481" cy="3685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2FFAD-6D8E-5A1C-6AF4-E1416532D045}"/>
              </a:ext>
            </a:extLst>
          </p:cNvPr>
          <p:cNvSpPr txBox="1"/>
          <p:nvPr/>
        </p:nvSpPr>
        <p:spPr>
          <a:xfrm>
            <a:off x="685839" y="1207550"/>
            <a:ext cx="8221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then built a model using both angular velocity and acceleration, and applied</a:t>
            </a:r>
          </a:p>
          <a:p>
            <a:r>
              <a:rPr lang="en-US" dirty="0"/>
              <a:t>a low pass filter to smooth the data</a:t>
            </a:r>
          </a:p>
        </p:txBody>
      </p:sp>
    </p:spTree>
    <p:extLst>
      <p:ext uri="{BB962C8B-B14F-4D97-AF65-F5344CB8AC3E}">
        <p14:creationId xmlns:p14="http://schemas.microsoft.com/office/powerpoint/2010/main" val="2183527358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2FFAD-6D8E-5A1C-6AF4-E1416532D045}"/>
              </a:ext>
            </a:extLst>
          </p:cNvPr>
          <p:cNvSpPr txBox="1"/>
          <p:nvPr/>
        </p:nvSpPr>
        <p:spPr>
          <a:xfrm>
            <a:off x="685839" y="1207550"/>
            <a:ext cx="7609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looking at the outliers, we added an addition </a:t>
            </a:r>
            <a:r>
              <a:rPr lang="en-US" dirty="0" err="1"/>
              <a:t>EWMA</a:t>
            </a:r>
            <a:r>
              <a:rPr lang="en-US" dirty="0"/>
              <a:t> filter with a half</a:t>
            </a:r>
          </a:p>
          <a:p>
            <a:r>
              <a:rPr lang="en-US" dirty="0"/>
              <a:t>Life of 100 </a:t>
            </a:r>
            <a:r>
              <a:rPr lang="en-US" dirty="0" err="1"/>
              <a:t>ms</a:t>
            </a:r>
            <a:r>
              <a:rPr lang="en-US" dirty="0"/>
              <a:t> to add more trend data to the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64A9BE-983A-376E-C717-B495400F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25" y="2000250"/>
            <a:ext cx="55721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14820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for User Identification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310055" y="1345323"/>
            <a:ext cx="8523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Classifier models were developed, including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             Support Vector Machine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                     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 Nearest Neighbors             Multi-layer Perceptron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D473D-1C32-BDE8-D68C-51DE695FD0D5}"/>
              </a:ext>
            </a:extLst>
          </p:cNvPr>
          <p:cNvSpPr txBox="1"/>
          <p:nvPr/>
        </p:nvSpPr>
        <p:spPr>
          <a:xfrm>
            <a:off x="390834" y="3481351"/>
            <a:ext cx="339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KNN model did the best, outperforming all other models.  All models were built on stratified Train Test data and compared using a separate Validation dataset.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A38ECE-A5AC-4BCF-CE92-1322C613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51" y="2711531"/>
            <a:ext cx="4538784" cy="374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37095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Results User Identification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Six Different Classifier Models were evaluated, to identify a unique individual.  Overall, the best classifier in repeated testing was a model based on K Nearest Neighbors.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6192A5-77F4-D199-9969-C09F0E55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30" y="2020529"/>
            <a:ext cx="5175343" cy="426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904636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Activity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217776" y="987659"/>
            <a:ext cx="8523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 Two: Identify Activity</a:t>
            </a:r>
          </a:p>
          <a:p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4F806-CCAC-0133-22AB-61E651FF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19" y="2425587"/>
            <a:ext cx="5410200" cy="435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1991C-A837-F0E3-D32A-F61E7137E680}"/>
              </a:ext>
            </a:extLst>
          </p:cNvPr>
          <p:cNvSpPr txBox="1"/>
          <p:nvPr/>
        </p:nvSpPr>
        <p:spPr>
          <a:xfrm>
            <a:off x="334283" y="3164251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Visually it can be seen</a:t>
            </a:r>
          </a:p>
          <a:p>
            <a:r>
              <a:rPr lang="en-US" dirty="0"/>
              <a:t>that the data clusters</a:t>
            </a:r>
          </a:p>
          <a:p>
            <a:r>
              <a:rPr lang="en-US" dirty="0"/>
              <a:t>are heavily overlapped.</a:t>
            </a:r>
          </a:p>
        </p:txBody>
      </p:sp>
    </p:spTree>
    <p:extLst>
      <p:ext uri="{BB962C8B-B14F-4D97-AF65-F5344CB8AC3E}">
        <p14:creationId xmlns:p14="http://schemas.microsoft.com/office/powerpoint/2010/main" val="214367776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Activity Detection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45506" y="1167359"/>
            <a:ext cx="8282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same procedure as before, we tested a Logistic regression</a:t>
            </a:r>
          </a:p>
          <a:p>
            <a:r>
              <a:rPr lang="en-US" dirty="0"/>
              <a:t>Classifier model using angular velocity and acceleration. Adding filters did not </a:t>
            </a:r>
          </a:p>
          <a:p>
            <a:r>
              <a:rPr lang="en-US" dirty="0"/>
              <a:t>Significantly improve the results.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92AAB-D326-7048-13E2-B264E3B1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2" y="2142849"/>
            <a:ext cx="4034578" cy="3193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C0A1A5-0149-1C1D-43D0-A4E9586C4CEF}"/>
              </a:ext>
            </a:extLst>
          </p:cNvPr>
          <p:cNvSpPr txBox="1"/>
          <p:nvPr/>
        </p:nvSpPr>
        <p:spPr>
          <a:xfrm>
            <a:off x="720813" y="5484164"/>
            <a:ext cx="315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using only angular velocity and acceleration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D4088-BAAE-8422-1027-9C313924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80" y="2142849"/>
            <a:ext cx="4174338" cy="3303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35166F-310D-ABE3-8758-65B2D5879285}"/>
              </a:ext>
            </a:extLst>
          </p:cNvPr>
          <p:cNvSpPr txBox="1"/>
          <p:nvPr/>
        </p:nvSpPr>
        <p:spPr>
          <a:xfrm>
            <a:off x="4825271" y="5484163"/>
            <a:ext cx="315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using angular velocity, acceleration, and all filters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0F6C4-C791-907B-43FF-17597CFABFCE}"/>
              </a:ext>
            </a:extLst>
          </p:cNvPr>
          <p:cNvSpPr txBox="1"/>
          <p:nvPr/>
        </p:nvSpPr>
        <p:spPr>
          <a:xfrm>
            <a:off x="2526340" y="6168016"/>
            <a:ext cx="403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</a:t>
            </a:r>
          </a:p>
        </p:txBody>
      </p:sp>
    </p:spTree>
    <p:extLst>
      <p:ext uri="{BB962C8B-B14F-4D97-AF65-F5344CB8AC3E}">
        <p14:creationId xmlns:p14="http://schemas.microsoft.com/office/powerpoint/2010/main" val="1585571635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for Activity Identification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36E26C-A275-4B72-B867-688D0B1B800B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2122E2-2216-42E7-AB25-29B3EC69C4D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310055" y="1345323"/>
            <a:ext cx="8523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improve the results other models were tested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Multiple Classifier models were developed, including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Logistic Regression              Support Vector Machine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Random Forest                     Decision Tree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 Nearest Neighbors             Multi-layer Perceptron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D473D-1C32-BDE8-D68C-51DE695FD0D5}"/>
              </a:ext>
            </a:extLst>
          </p:cNvPr>
          <p:cNvSpPr txBox="1"/>
          <p:nvPr/>
        </p:nvSpPr>
        <p:spPr>
          <a:xfrm>
            <a:off x="390833" y="3481352"/>
            <a:ext cx="3652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 Test data, and compared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a separate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dataset.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7BECD6C-E7B3-CD64-CDA7-9D2296495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305" y="2910906"/>
            <a:ext cx="4597515" cy="36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714968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23446" y="1044842"/>
            <a:ext cx="8282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Reduced Feature Set</a:t>
            </a:r>
          </a:p>
          <a:p>
            <a:r>
              <a:rPr lang="en-US" dirty="0"/>
              <a:t>To reduce the feature set for user identification, a CART analysis was performed on the Decision Tree Classifier (which had results like the KNN)</a:t>
            </a:r>
          </a:p>
          <a:p>
            <a:endParaRPr lang="en-US" dirty="0"/>
          </a:p>
          <a:p>
            <a:r>
              <a:rPr lang="en-US" dirty="0"/>
              <a:t>From the CART analysis the top features ranked are</a:t>
            </a:r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A032E5-AF23-2AA5-20E5-FD6A8F110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679581"/>
              </p:ext>
            </p:extLst>
          </p:nvPr>
        </p:nvGraphicFramePr>
        <p:xfrm>
          <a:off x="2936147" y="2799168"/>
          <a:ext cx="2827089" cy="3601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079">
                  <a:extLst>
                    <a:ext uri="{9D8B030D-6E8A-4147-A177-3AD203B41FA5}">
                      <a16:colId xmlns:a16="http://schemas.microsoft.com/office/drawing/2014/main" val="191480161"/>
                    </a:ext>
                  </a:extLst>
                </a:gridCol>
                <a:gridCol w="1823010">
                  <a:extLst>
                    <a:ext uri="{9D8B030D-6E8A-4147-A177-3AD203B41FA5}">
                      <a16:colId xmlns:a16="http://schemas.microsoft.com/office/drawing/2014/main" val="3744310524"/>
                    </a:ext>
                  </a:extLst>
                </a:gridCol>
              </a:tblGrid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gFyE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Score: 0.638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6059286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gFxE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Score: 0.212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3389599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wzE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Score: 0.076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4538877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gFzE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9664761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wx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7520070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wz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7969914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wyE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889908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wy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9678281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wxm1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6944249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gFzm1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614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222157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23446" y="1044842"/>
            <a:ext cx="8282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Reduced Feature Set</a:t>
            </a:r>
          </a:p>
          <a:p>
            <a:r>
              <a:rPr lang="en-US" dirty="0"/>
              <a:t>A KNN model was built using only </a:t>
            </a:r>
            <a:r>
              <a:rPr lang="en-US" sz="1800" u="none" strike="noStrike" dirty="0" err="1">
                <a:effectLst/>
              </a:rPr>
              <a:t>gFxE</a:t>
            </a:r>
            <a:r>
              <a:rPr lang="en-US" sz="1800" u="none" strike="noStrike" dirty="0">
                <a:effectLst/>
              </a:rPr>
              <a:t>, </a:t>
            </a:r>
            <a:r>
              <a:rPr lang="en-US" sz="1800" u="none" strike="noStrike" dirty="0" err="1">
                <a:effectLst/>
              </a:rPr>
              <a:t>gFyE</a:t>
            </a:r>
            <a:r>
              <a:rPr lang="en-US" sz="1800" u="none" strike="noStrike" dirty="0">
                <a:effectLst/>
              </a:rPr>
              <a:t>, </a:t>
            </a:r>
            <a:r>
              <a:rPr lang="en-US" sz="1800" u="none" strike="noStrike" dirty="0" err="1">
                <a:effectLst/>
              </a:rPr>
              <a:t>gFzE</a:t>
            </a:r>
            <a:r>
              <a:rPr lang="en-US" sz="1800" u="none" strike="noStrike" dirty="0">
                <a:effectLst/>
              </a:rPr>
              <a:t>, based on the CART analysis.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0DA1E-46DA-6EE7-AB4B-4FB8B48B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000250"/>
            <a:ext cx="55721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14541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met the ask of identifying activity, and identifying individuals based on their gait.  </a:t>
            </a:r>
          </a:p>
          <a:p>
            <a:endParaRPr lang="en-US" dirty="0"/>
          </a:p>
          <a:p>
            <a:r>
              <a:rPr lang="en-US" dirty="0"/>
              <a:t>Based on our findings, these explorations could be extended further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Speed/Length of 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Abnormal locomotion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Handedness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theory we can build a power tool that can identify its operator using gait biometrics, rather than a user id. This also suggests that a tool could be customized based on how a user is holding the tool (righty vs lefty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Reasonable model improvements could involve measuring IMU at several points on the body, and using stride length as an additional feature.</a:t>
            </a:r>
          </a:p>
        </p:txBody>
      </p:sp>
    </p:spTree>
    <p:extLst>
      <p:ext uri="{BB962C8B-B14F-4D97-AF65-F5344CB8AC3E}">
        <p14:creationId xmlns:p14="http://schemas.microsoft.com/office/powerpoint/2010/main" val="88566399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endParaRPr lang="en-US" dirty="0"/>
          </a:p>
          <a:p>
            <a:pPr lvl="1"/>
            <a:r>
              <a:rPr lang="en-US" dirty="0"/>
              <a:t>Gait is the cyclic movement of the body during locomotion</a:t>
            </a:r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Toe-off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1"/>
            <a:r>
              <a:rPr lang="en-US" dirty="0"/>
              <a:t>Typical tools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IMU, which recorded angular velocity and acceleration</a:t>
            </a:r>
          </a:p>
          <a:p>
            <a:pPr lvl="2"/>
            <a:r>
              <a:rPr lang="en-US" dirty="0"/>
              <a:t>Data was collected at 500 </a:t>
            </a:r>
            <a:r>
              <a:rPr lang="en-US" dirty="0" err="1"/>
              <a:t>hz</a:t>
            </a:r>
            <a:r>
              <a:rPr lang="en-US" dirty="0"/>
              <a:t> and then down sampled to 100 </a:t>
            </a:r>
            <a:r>
              <a:rPr lang="en-US" dirty="0" err="1"/>
              <a:t>hz</a:t>
            </a:r>
            <a:endParaRPr lang="en-US" dirty="0"/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IMU Data Walking at 1 step per second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92F9-54F8-0C66-1789-3F5A9699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79737"/>
            <a:ext cx="4445876" cy="35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321C0-6A34-74F1-2CC4-05203FE0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7" y="2379737"/>
            <a:ext cx="4581691" cy="36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14303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68" y="3806687"/>
            <a:ext cx="3512663" cy="27097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3DCE9D-E0C9-C33E-B27B-1E6931EF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90" y="1371292"/>
            <a:ext cx="6204226" cy="47861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6805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F4A4B2-7F25-139F-61B1-DB400E52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1023635"/>
            <a:ext cx="4136928" cy="27407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E7320F-FAA7-8F60-4773-255EEFFD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26" y="1023635"/>
            <a:ext cx="4136928" cy="27737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DEC28E-69DC-97D2-B75E-E1C26293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2" y="3560477"/>
            <a:ext cx="4276075" cy="28403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5457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1220" y="1571304"/>
            <a:ext cx="5521560" cy="41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3B307-779C-2977-DB21-DEB996FD2B1F}"/>
              </a:ext>
            </a:extLst>
          </p:cNvPr>
          <p:cNvSpPr txBox="1"/>
          <p:nvPr/>
        </p:nvSpPr>
        <p:spPr>
          <a:xfrm>
            <a:off x="302342" y="1055079"/>
            <a:ext cx="6268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Identify Individuals</a:t>
            </a:r>
          </a:p>
          <a:p>
            <a:endParaRPr lang="en-US" dirty="0"/>
          </a:p>
          <a:p>
            <a:r>
              <a:rPr lang="en-US" dirty="0"/>
              <a:t>Our initial model was a Logistic Regression Classifier.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A4D7E1-59D7-73B5-5F53-2790EB13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02629"/>
            <a:ext cx="4136689" cy="3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DC826-C81C-485B-92E2-D818ECC740DC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F3EAE-D573-EEF4-04C7-84D3E7726FD7}"/>
              </a:ext>
            </a:extLst>
          </p:cNvPr>
          <p:cNvSpPr txBox="1"/>
          <p:nvPr/>
        </p:nvSpPr>
        <p:spPr>
          <a:xfrm>
            <a:off x="5381625" y="5950461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Acceleration Only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09F51E-835D-2A87-A6C1-34C563CE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58" y="2402629"/>
            <a:ext cx="4052801" cy="320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1342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Milwaukee PowerPoint Template - Standard</Template>
  <TotalTime>767</TotalTime>
  <Words>858</Words>
  <Application>Microsoft Office PowerPoint</Application>
  <PresentationFormat>On-screen Show (4:3)</PresentationFormat>
  <Paragraphs>178</Paragraphs>
  <Slides>19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Wingdings</vt:lpstr>
      <vt:lpstr>Milwaukee Template</vt:lpstr>
      <vt:lpstr>CS 6330 Final Project</vt:lpstr>
      <vt:lpstr>CS 6330 Final Project</vt:lpstr>
      <vt:lpstr>CS 6330 Final Project</vt:lpstr>
      <vt:lpstr>CS 6330 Final Project</vt:lpstr>
      <vt:lpstr>Uniqueness of Gait</vt:lpstr>
      <vt:lpstr>Uniqueness of Gait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Lukas, Richard</cp:lastModifiedBy>
  <cp:revision>15</cp:revision>
  <dcterms:created xsi:type="dcterms:W3CDTF">2023-02-18T18:48:42Z</dcterms:created>
  <dcterms:modified xsi:type="dcterms:W3CDTF">2023-02-21T04:41:22Z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